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3366CC"/>
    <a:srgbClr val="003399"/>
    <a:srgbClr val="F7F7F7"/>
    <a:srgbClr val="0033CC"/>
    <a:srgbClr val="821395"/>
    <a:srgbClr val="FF6600"/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14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96C6-DBCB-4C9F-A66A-806ABA4D6785}" type="datetimeFigureOut">
              <a:rPr kumimoji="1" lang="ja-JP" altLang="en-US" smtClean="0"/>
              <a:pPr/>
              <a:t>2013/6/24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4CB1-8564-44DD-9A24-6C019104701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96C6-DBCB-4C9F-A66A-806ABA4D6785}" type="datetimeFigureOut">
              <a:rPr kumimoji="1" lang="ja-JP" altLang="en-US" smtClean="0"/>
              <a:pPr/>
              <a:t>2013/6/24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4CB1-8564-44DD-9A24-6C019104701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96C6-DBCB-4C9F-A66A-806ABA4D6785}" type="datetimeFigureOut">
              <a:rPr kumimoji="1" lang="ja-JP" altLang="en-US" smtClean="0"/>
              <a:pPr/>
              <a:t>2013/6/24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4CB1-8564-44DD-9A24-6C019104701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96C6-DBCB-4C9F-A66A-806ABA4D6785}" type="datetimeFigureOut">
              <a:rPr kumimoji="1" lang="ja-JP" altLang="en-US" smtClean="0"/>
              <a:pPr/>
              <a:t>2013/6/24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4CB1-8564-44DD-9A24-6C019104701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96C6-DBCB-4C9F-A66A-806ABA4D6785}" type="datetimeFigureOut">
              <a:rPr kumimoji="1" lang="ja-JP" altLang="en-US" smtClean="0"/>
              <a:pPr/>
              <a:t>2013/6/24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4CB1-8564-44DD-9A24-6C019104701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96C6-DBCB-4C9F-A66A-806ABA4D6785}" type="datetimeFigureOut">
              <a:rPr kumimoji="1" lang="ja-JP" altLang="en-US" smtClean="0"/>
              <a:pPr/>
              <a:t>2013/6/24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4CB1-8564-44DD-9A24-6C019104701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96C6-DBCB-4C9F-A66A-806ABA4D6785}" type="datetimeFigureOut">
              <a:rPr kumimoji="1" lang="ja-JP" altLang="en-US" smtClean="0"/>
              <a:pPr/>
              <a:t>2013/6/24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4CB1-8564-44DD-9A24-6C019104701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96C6-DBCB-4C9F-A66A-806ABA4D6785}" type="datetimeFigureOut">
              <a:rPr kumimoji="1" lang="ja-JP" altLang="en-US" smtClean="0"/>
              <a:pPr/>
              <a:t>2013/6/24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4CB1-8564-44DD-9A24-6C019104701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96C6-DBCB-4C9F-A66A-806ABA4D6785}" type="datetimeFigureOut">
              <a:rPr kumimoji="1" lang="ja-JP" altLang="en-US" smtClean="0"/>
              <a:pPr/>
              <a:t>2013/6/24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4CB1-8564-44DD-9A24-6C019104701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96C6-DBCB-4C9F-A66A-806ABA4D6785}" type="datetimeFigureOut">
              <a:rPr kumimoji="1" lang="ja-JP" altLang="en-US" smtClean="0"/>
              <a:pPr/>
              <a:t>2013/6/24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4CB1-8564-44DD-9A24-6C019104701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96C6-DBCB-4C9F-A66A-806ABA4D6785}" type="datetimeFigureOut">
              <a:rPr kumimoji="1" lang="ja-JP" altLang="en-US" smtClean="0"/>
              <a:pPr/>
              <a:t>2013/6/24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4CB1-8564-44DD-9A24-6C019104701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D96C6-DBCB-4C9F-A66A-806ABA4D6785}" type="datetimeFigureOut">
              <a:rPr kumimoji="1" lang="ja-JP" altLang="en-US" smtClean="0"/>
              <a:pPr/>
              <a:t>2013/6/24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94CB1-8564-44DD-9A24-6C019104701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6858000" cy="22677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8421" y="683568"/>
            <a:ext cx="60869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itchFamily="50" charset="-128"/>
                <a:ea typeface="HGS創英角ｺﾞｼｯｸUB" pitchFamily="50" charset="-128"/>
              </a:rPr>
              <a:t>SPI</a:t>
            </a:r>
            <a:r>
              <a:rPr kumimoji="1" lang="ja-JP" alt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itchFamily="50" charset="-128"/>
                <a:ea typeface="HGS創英角ｺﾞｼｯｸUB" pitchFamily="50" charset="-128"/>
              </a:rPr>
              <a:t>対策勉強会</a:t>
            </a:r>
            <a:endParaRPr kumimoji="1" lang="ja-JP" alt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624" y="179512"/>
            <a:ext cx="2350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itchFamily="50" charset="-128"/>
                <a:ea typeface="HGS創英角ｺﾞｼｯｸUB" pitchFamily="50" charset="-128"/>
              </a:rPr>
              <a:t>＜３年生対象＞</a:t>
            </a:r>
            <a:endParaRPr kumimoji="1" lang="ja-JP" alt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0040" y="2411760"/>
            <a:ext cx="6165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企業の採用選考で、広く使われている筆記試験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SPI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その中でも、多くの人がなかなか点数を取りにくい</a:t>
            </a:r>
            <a:r>
              <a:rPr lang="ja-JP" altLang="en-US" sz="2000" b="1" u="sng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「非言語分野」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について、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頻出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問題とその解き方を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お伝えします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</p:txBody>
      </p:sp>
      <p:pic>
        <p:nvPicPr>
          <p:cNvPr id="7" name="図 6" descr="penc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321" y="8039877"/>
            <a:ext cx="1233031" cy="1068627"/>
          </a:xfrm>
          <a:prstGeom prst="rect">
            <a:avLst/>
          </a:prstGeom>
        </p:spPr>
      </p:pic>
      <p:graphicFrame>
        <p:nvGraphicFramePr>
          <p:cNvPr id="11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261555"/>
              </p:ext>
            </p:extLst>
          </p:nvPr>
        </p:nvGraphicFramePr>
        <p:xfrm>
          <a:off x="404664" y="3778986"/>
          <a:ext cx="5976664" cy="4177390"/>
        </p:xfrm>
        <a:graphic>
          <a:graphicData uri="http://schemas.openxmlformats.org/drawingml/2006/table">
            <a:tbl>
              <a:tblPr/>
              <a:tblGrid>
                <a:gridCol w="746968"/>
                <a:gridCol w="5229696"/>
              </a:tblGrid>
              <a:tr h="1377518">
                <a:tc>
                  <a:txBody>
                    <a:bodyPr/>
                    <a:lstStyle/>
                    <a:p>
                      <a:pPr marL="0" marR="0" lvl="0" indent="0" algn="ctr" defTabSz="869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A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日時　</a:t>
                      </a:r>
                    </a:p>
                  </a:txBody>
                  <a:tcPr marL="9055" marR="9055" marT="90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9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  ７  </a:t>
                      </a:r>
                      <a:r>
                        <a:rPr kumimoji="1" lang="en-US" altLang="ja-JP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r>
                        <a:rPr kumimoji="1" lang="ja-JP" altLang="en-US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[</a:t>
                      </a: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木</a:t>
                      </a: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]</a:t>
                      </a: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kumimoji="1" lang="en-US" altLang="ja-JP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869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１４：４０</a:t>
                      </a: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～１６：１０</a:t>
                      </a:r>
                      <a:endParaRPr kumimoji="1" lang="en-US" altLang="ja-JP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055" marR="9055" marT="90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718177">
                <a:tc>
                  <a:txBody>
                    <a:bodyPr/>
                    <a:lstStyle/>
                    <a:p>
                      <a:pPr marL="0" marR="0" lvl="0" indent="0" algn="ctr" defTabSz="869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A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会場</a:t>
                      </a:r>
                    </a:p>
                  </a:txBody>
                  <a:tcPr marL="9055" marR="9055" marT="90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69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６０１教室 </a:t>
                      </a:r>
                      <a:endParaRPr kumimoji="1" lang="ja-JP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055" marR="9055" marT="90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1981466">
                <a:tc>
                  <a:txBody>
                    <a:bodyPr/>
                    <a:lstStyle/>
                    <a:p>
                      <a:pPr marL="0" marR="0" lvl="0" indent="0" algn="ctr" defTabSz="86995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A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内容</a:t>
                      </a:r>
                    </a:p>
                  </a:txBody>
                  <a:tcPr marL="9055" marR="9055" marT="90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6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</a:p>
                    <a:p>
                      <a:pPr algn="l"/>
                      <a:r>
                        <a:rPr lang="ja-JP" altLang="en-US" sz="2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・筆記試験の種類</a:t>
                      </a:r>
                      <a:endParaRPr lang="en-US" altLang="ja-JP" sz="2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2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・ＳＰＩとは？</a:t>
                      </a:r>
                      <a:endParaRPr lang="en-US" altLang="ja-JP" sz="2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2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</a:t>
                      </a:r>
                      <a:r>
                        <a:rPr lang="ja-JP" altLang="en-US" sz="2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ＳＰＩ「</a:t>
                      </a:r>
                      <a:r>
                        <a:rPr lang="ja-JP" altLang="en-US" sz="2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非言語分野」について</a:t>
                      </a:r>
                      <a:endParaRPr lang="en-US" altLang="ja-JP" sz="2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2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・ＳＰＩ頻出問題とその解法</a:t>
                      </a:r>
                      <a:endParaRPr lang="en-US" altLang="ja-JP" sz="16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lang="en-US" altLang="ja-JP" sz="2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055" marR="9055" marT="90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5157192" y="98212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就職部就職課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2656" y="8246149"/>
            <a:ext cx="5032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筆記試験を通過しないと、その先に進めない。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時間に余裕のある今のうちに対策しておこう！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76517" y="418234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16677" y="418234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106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HGS創英角ｺﾞｼｯｸUB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文化放送</dc:creator>
  <cp:lastModifiedBy>土田惠介</cp:lastModifiedBy>
  <cp:revision>15</cp:revision>
  <dcterms:created xsi:type="dcterms:W3CDTF">2012-10-26T04:00:19Z</dcterms:created>
  <dcterms:modified xsi:type="dcterms:W3CDTF">2013-06-24T06:45:35Z</dcterms:modified>
</cp:coreProperties>
</file>